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5" r:id="rId3"/>
    <p:sldId id="266" r:id="rId4"/>
    <p:sldId id="267" r:id="rId5"/>
    <p:sldId id="268" r:id="rId6"/>
    <p:sldId id="269"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40DC637-F14A-48B6-88C8-A29E45580DDB}" type="datetimeFigureOut">
              <a:rPr lang="en-US" smtClean="0"/>
              <a:pPr/>
              <a:t>1/1/2008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531B384-D692-49AA-919C-DF2EB4140B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31B384-D692-49AA-919C-DF2EB4140B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31B384-D692-49AA-919C-DF2EB4140B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31B384-D692-49AA-919C-DF2EB4140BF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531B384-D692-49AA-919C-DF2EB4140BF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31B384-D692-49AA-919C-DF2EB4140BF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531B384-D692-49AA-919C-DF2EB4140BF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531B384-D692-49AA-919C-DF2EB4140BF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40DC637-F14A-48B6-88C8-A29E45580DDB}" type="datetimeFigureOut">
              <a:rPr lang="en-US" smtClean="0"/>
              <a:pPr/>
              <a:t>1/1/2008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531B384-D692-49AA-919C-DF2EB4140B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40DC637-F14A-48B6-88C8-A29E45580DDB}" type="datetimeFigureOut">
              <a:rPr lang="en-US" smtClean="0"/>
              <a:pPr/>
              <a:t>1/1/2008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531B384-D692-49AA-919C-DF2EB4140BF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40DC637-F14A-48B6-88C8-A29E45580DDB}" type="datetimeFigureOut">
              <a:rPr lang="en-US" smtClean="0"/>
              <a:pPr/>
              <a:t>1/1/2008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531B384-D692-49AA-919C-DF2EB4140BF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40DC637-F14A-48B6-88C8-A29E45580DDB}" type="datetimeFigureOut">
              <a:rPr lang="en-US" smtClean="0"/>
              <a:pPr/>
              <a:t>1/1/2008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531B384-D692-49AA-919C-DF2EB4140B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4233" y="-152400"/>
            <a:ext cx="9148233" cy="6629400"/>
          </a:xfrm>
          <a:prstGeom prst="rect">
            <a:avLst/>
          </a:prstGeom>
          <a:noFill/>
          <a:ln w="9525">
            <a:noFill/>
            <a:miter lim="800000"/>
            <a:headEnd/>
            <a:tailEnd/>
          </a:ln>
          <a:effectLst/>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0"/>
              </a:spcBef>
              <a:buNone/>
            </a:pPr>
            <a:r>
              <a:rPr lang="bn-IN" sz="2000" dirty="0" smtClean="0"/>
              <a:t>আমাদের দৈনন্দিন জীবন পরিচালনার সাথে সংশ্লিষ্ট কিছু কিছু চলক সময়ের পরিবর্তনের সাথে সাথে পরিবর্তিত হয়।যেমন সময়ের পরিবর্তনে দ্রব্য মূল্যের পরিবর্তন, জনসংখ্যা পরিবর্তন , জমিতে উৎপাদনের পরিবর্তন ইত্যাদি ।সময়ের পরিবর্তনে পরিবর্তিত তথ্যরাশিকে কালীন সারি বলে।</a:t>
            </a:r>
          </a:p>
          <a:p>
            <a:pPr>
              <a:spcBef>
                <a:spcPts val="0"/>
              </a:spcBef>
              <a:buNone/>
            </a:pPr>
            <a:endParaRPr lang="bn-IN" sz="1800" dirty="0"/>
          </a:p>
          <a:p>
            <a:pPr>
              <a:spcBef>
                <a:spcPts val="0"/>
              </a:spcBef>
              <a:buNone/>
            </a:pPr>
            <a:endParaRPr lang="bn-IN" sz="1800" dirty="0" smtClean="0"/>
          </a:p>
          <a:p>
            <a:pPr>
              <a:spcBef>
                <a:spcPts val="0"/>
              </a:spcBef>
              <a:buNone/>
            </a:pPr>
            <a:r>
              <a:rPr lang="bn-IN" sz="2000" dirty="0" smtClean="0"/>
              <a:t>কালীন সারির উপাদান গুলয় হলঃ</a:t>
            </a:r>
          </a:p>
          <a:p>
            <a:pPr>
              <a:spcBef>
                <a:spcPts val="0"/>
              </a:spcBef>
              <a:buNone/>
            </a:pPr>
            <a:r>
              <a:rPr lang="bn-IN" sz="2000" dirty="0" smtClean="0"/>
              <a:t>১। গতি ধারা বা </a:t>
            </a:r>
            <a:r>
              <a:rPr lang="bn-IN" sz="2000" dirty="0" smtClean="0"/>
              <a:t>দীর্ঘকালীন </a:t>
            </a:r>
            <a:r>
              <a:rPr lang="bn-IN" sz="2000" dirty="0" smtClean="0"/>
              <a:t>প্রবনতা </a:t>
            </a:r>
            <a:r>
              <a:rPr lang="bn-IN" sz="2000" b="1" dirty="0" smtClean="0"/>
              <a:t>(</a:t>
            </a:r>
            <a:r>
              <a:rPr lang="en-US" sz="2000" b="1" dirty="0" smtClean="0"/>
              <a:t>Trend or Secular Trend)</a:t>
            </a:r>
            <a:endParaRPr lang="bn-IN" sz="2000" b="1" dirty="0" smtClean="0"/>
          </a:p>
          <a:p>
            <a:pPr>
              <a:spcBef>
                <a:spcPts val="0"/>
              </a:spcBef>
              <a:buNone/>
            </a:pPr>
            <a:r>
              <a:rPr lang="bn-IN" sz="2000" dirty="0" smtClean="0"/>
              <a:t>২। ঋতুজ ভেদ </a:t>
            </a:r>
            <a:r>
              <a:rPr lang="bn-IN" sz="2000" b="1" dirty="0" smtClean="0"/>
              <a:t>(</a:t>
            </a:r>
            <a:r>
              <a:rPr lang="en-US" sz="2000" b="1" dirty="0" smtClean="0"/>
              <a:t>Seasonal Variation)</a:t>
            </a:r>
          </a:p>
          <a:p>
            <a:pPr>
              <a:spcBef>
                <a:spcPts val="0"/>
              </a:spcBef>
              <a:buNone/>
            </a:pPr>
            <a:r>
              <a:rPr lang="bn-IN" sz="2000" dirty="0" smtClean="0"/>
              <a:t>৩। </a:t>
            </a:r>
            <a:r>
              <a:rPr lang="bn-IN" sz="2000" dirty="0" smtClean="0"/>
              <a:t>চক্রক্রমিক </a:t>
            </a:r>
            <a:r>
              <a:rPr lang="bn-IN" sz="2000" dirty="0" smtClean="0"/>
              <a:t>পরিবর্তন </a:t>
            </a:r>
            <a:r>
              <a:rPr lang="bn-IN" sz="2000" b="1" dirty="0" smtClean="0"/>
              <a:t>(</a:t>
            </a:r>
            <a:r>
              <a:rPr lang="en-US" sz="2000" b="1" dirty="0" smtClean="0"/>
              <a:t>Cyclical Fluctuation)</a:t>
            </a:r>
          </a:p>
          <a:p>
            <a:pPr>
              <a:spcBef>
                <a:spcPts val="0"/>
              </a:spcBef>
              <a:buNone/>
            </a:pPr>
            <a:r>
              <a:rPr lang="bn-IN" sz="2000" dirty="0" smtClean="0"/>
              <a:t>৪। অনিয়মিত বা অনিশ্চিত গতি </a:t>
            </a:r>
            <a:r>
              <a:rPr lang="bn-IN" sz="2000" b="1" dirty="0" smtClean="0"/>
              <a:t>(</a:t>
            </a:r>
            <a:r>
              <a:rPr lang="en-US" sz="2000" b="1" dirty="0" err="1" smtClean="0"/>
              <a:t>Irregulor</a:t>
            </a:r>
            <a:r>
              <a:rPr lang="en-US" sz="2000" b="1" dirty="0" smtClean="0"/>
              <a:t> movement</a:t>
            </a:r>
            <a:r>
              <a:rPr lang="en-US" sz="2000" b="1" dirty="0" smtClean="0"/>
              <a:t>)</a:t>
            </a:r>
            <a:r>
              <a:rPr lang="bn-IN" sz="2000" b="1" dirty="0" smtClean="0"/>
              <a:t> </a:t>
            </a:r>
            <a:endParaRPr lang="bn-IN" sz="2000" b="1" dirty="0"/>
          </a:p>
        </p:txBody>
      </p:sp>
      <p:sp>
        <p:nvSpPr>
          <p:cNvPr id="2" name="Title 1"/>
          <p:cNvSpPr>
            <a:spLocks noGrp="1"/>
          </p:cNvSpPr>
          <p:nvPr>
            <p:ph type="title"/>
          </p:nvPr>
        </p:nvSpPr>
        <p:spPr/>
        <p:txBody>
          <a:bodyPr>
            <a:normAutofit fontScale="90000"/>
          </a:bodyPr>
          <a:lstStyle/>
          <a:p>
            <a:r>
              <a:rPr lang="bn-IN" u="sng" dirty="0" smtClean="0">
                <a:solidFill>
                  <a:srgbClr val="FF0000"/>
                </a:solidFill>
                <a:effectLst>
                  <a:outerShdw blurRad="38100" dist="38100" dir="2700000" algn="tl">
                    <a:srgbClr val="000000">
                      <a:alpha val="43137"/>
                    </a:srgbClr>
                  </a:outerShdw>
                </a:effectLst>
              </a:rPr>
              <a:t>কালীন সারি</a:t>
            </a:r>
            <a:r>
              <a:rPr lang="en-US" u="sng" dirty="0" smtClean="0">
                <a:solidFill>
                  <a:srgbClr val="FF0000"/>
                </a:solidFill>
                <a:effectLst>
                  <a:outerShdw blurRad="38100" dist="38100" dir="2700000" algn="tl">
                    <a:srgbClr val="000000">
                      <a:alpha val="43137"/>
                    </a:srgbClr>
                  </a:outerShdw>
                </a:effectLst>
              </a:rPr>
              <a:t/>
            </a:r>
            <a:br>
              <a:rPr lang="en-US" u="sng" dirty="0" smtClean="0">
                <a:solidFill>
                  <a:srgbClr val="FF0000"/>
                </a:solidFill>
                <a:effectLst>
                  <a:outerShdw blurRad="38100" dist="38100" dir="2700000" algn="tl">
                    <a:srgbClr val="000000">
                      <a:alpha val="43137"/>
                    </a:srgbClr>
                  </a:outerShdw>
                </a:effectLst>
              </a:rPr>
            </a:br>
            <a:r>
              <a:rPr lang="bn-IN" u="sng" dirty="0" smtClean="0">
                <a:solidFill>
                  <a:srgbClr val="FF0000"/>
                </a:solidFill>
                <a:effectLst>
                  <a:outerShdw blurRad="38100" dist="38100" dir="2700000" algn="tl">
                    <a:srgbClr val="000000">
                      <a:alpha val="43137"/>
                    </a:srgbClr>
                  </a:outerShdw>
                </a:effectLst>
              </a:rPr>
              <a:t>(</a:t>
            </a:r>
            <a:r>
              <a:rPr lang="en-US" u="sng" dirty="0" smtClean="0">
                <a:solidFill>
                  <a:srgbClr val="FF0000"/>
                </a:solidFill>
                <a:effectLst>
                  <a:outerShdw blurRad="38100" dist="38100" dir="2700000" algn="tl">
                    <a:srgbClr val="000000">
                      <a:alpha val="43137"/>
                    </a:srgbClr>
                  </a:outerShdw>
                </a:effectLst>
              </a:rPr>
              <a:t>time series)</a:t>
            </a:r>
            <a:endParaRPr lang="en-US" u="sng" dirty="0">
              <a:solidFill>
                <a:srgbClr val="FF0000"/>
              </a:solidFill>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a:blipFill>
            <a:blip r:embed="rId3"/>
            <a:tile tx="0" ty="0" sx="100000" sy="100000" flip="none" algn="tl"/>
          </a:blipFill>
        </p:spPr>
        <p:txBody>
          <a:bodyPr>
            <a:normAutofit/>
          </a:bodyPr>
          <a:lstStyle/>
          <a:p>
            <a:pPr>
              <a:buNone/>
            </a:pPr>
            <a:r>
              <a:rPr lang="bn-IN" sz="3200" b="1" u="sng" dirty="0" smtClean="0">
                <a:solidFill>
                  <a:srgbClr val="FF0000"/>
                </a:solidFill>
                <a:effectLst>
                  <a:outerShdw blurRad="38100" dist="38100" dir="2700000" algn="tl">
                    <a:srgbClr val="000000">
                      <a:alpha val="43137"/>
                    </a:srgbClr>
                  </a:outerShdw>
                </a:effectLst>
              </a:rPr>
              <a:t>গতি ধারা বা </a:t>
            </a:r>
            <a:r>
              <a:rPr lang="bn-IN" sz="3200" b="1" u="sng" dirty="0" smtClean="0">
                <a:solidFill>
                  <a:srgbClr val="FF0000"/>
                </a:solidFill>
                <a:effectLst>
                  <a:outerShdw blurRad="38100" dist="38100" dir="2700000" algn="tl">
                    <a:srgbClr val="000000">
                      <a:alpha val="43137"/>
                    </a:srgbClr>
                  </a:outerShdw>
                </a:effectLst>
              </a:rPr>
              <a:t>দীর্ঘকালীন </a:t>
            </a:r>
            <a:r>
              <a:rPr lang="bn-IN" sz="3200" b="1" u="sng" dirty="0" smtClean="0">
                <a:solidFill>
                  <a:srgbClr val="FF0000"/>
                </a:solidFill>
                <a:effectLst>
                  <a:outerShdw blurRad="38100" dist="38100" dir="2700000" algn="tl">
                    <a:srgbClr val="000000">
                      <a:alpha val="43137"/>
                    </a:srgbClr>
                  </a:outerShdw>
                </a:effectLst>
              </a:rPr>
              <a:t>প্রবনতা (</a:t>
            </a:r>
            <a:r>
              <a:rPr lang="en-US" sz="3200" b="1" u="sng" dirty="0" smtClean="0">
                <a:solidFill>
                  <a:srgbClr val="FF0000"/>
                </a:solidFill>
                <a:effectLst>
                  <a:outerShdw blurRad="38100" dist="38100" dir="2700000" algn="tl">
                    <a:srgbClr val="000000">
                      <a:alpha val="43137"/>
                    </a:srgbClr>
                  </a:outerShdw>
                </a:effectLst>
              </a:rPr>
              <a:t>Trend or Secular Trend):</a:t>
            </a:r>
          </a:p>
          <a:p>
            <a:pPr>
              <a:buNone/>
            </a:pPr>
            <a:r>
              <a:rPr lang="bn-IN" sz="1800" dirty="0" smtClean="0"/>
              <a:t>দীর্ঘ মেয়াদে কোন চলকের মানের উর্দ্ধমুখী বা নিম্নমুখী ঝোঁককে গতিধারা বা দীর্ঘকালীন প্রবণতা বলে। কালীন সারির অন্তর্গত কোন চলকের রেখা চিত্র সূক্ষভাবে লক্ষ্য করলে দেখা যায় যে রেখাচিত্রের অংশ বিশেষের নিম্নগতি সত্বেও দীর্ঘমেয়াদে উহার উর্দ্ধমুখী কিংবা নিম্নমুখী ঝোঁক বিদ্যমান</a:t>
            </a:r>
            <a:r>
              <a:rPr lang="bn-IN" sz="1800" dirty="0" smtClean="0"/>
              <a:t>।</a:t>
            </a:r>
            <a:r>
              <a:rPr lang="bn-IN" sz="1800" dirty="0" smtClean="0"/>
              <a:t>এই দীর্ঘকালীন </a:t>
            </a:r>
            <a:r>
              <a:rPr lang="bn-IN" sz="1800" dirty="0" smtClean="0"/>
              <a:t>প্রবনতা </a:t>
            </a:r>
            <a:r>
              <a:rPr lang="bn-IN" sz="1800" dirty="0" smtClean="0"/>
              <a:t>কালীন সারির সবচেয়ে উল্লেখযোগ্য</a:t>
            </a:r>
            <a:r>
              <a:rPr lang="bn-IN" sz="1800" dirty="0" smtClean="0"/>
              <a:t> </a:t>
            </a:r>
            <a:r>
              <a:rPr lang="bn-IN" sz="1800" dirty="0" smtClean="0"/>
              <a:t>ও</a:t>
            </a:r>
            <a:r>
              <a:rPr lang="bn-IN" sz="1800" dirty="0" smtClean="0"/>
              <a:t> </a:t>
            </a:r>
            <a:r>
              <a:rPr lang="bn-IN" sz="1800" dirty="0" smtClean="0"/>
              <a:t>গুরুত্বপূর্ণ উপাদান।</a:t>
            </a:r>
            <a:r>
              <a:rPr lang="bn-IN" sz="1800" dirty="0" smtClean="0"/>
              <a:t> </a:t>
            </a:r>
            <a:endParaRPr lang="bn-IN" sz="1800" dirty="0" smtClean="0"/>
          </a:p>
          <a:p>
            <a:pPr>
              <a:buNone/>
            </a:pPr>
            <a:endParaRPr lang="bn-IN" sz="1800" dirty="0" smtClean="0"/>
          </a:p>
          <a:p>
            <a:pPr>
              <a:buNone/>
            </a:pPr>
            <a:endParaRPr lang="bn-IN" sz="1800" dirty="0" smtClean="0"/>
          </a:p>
          <a:p>
            <a:pPr>
              <a:buNone/>
            </a:pPr>
            <a:endParaRPr lang="bn-IN" sz="1800" dirty="0" smtClean="0"/>
          </a:p>
          <a:p>
            <a:pPr>
              <a:buNone/>
            </a:pPr>
            <a:r>
              <a:rPr lang="bn-IN" sz="2400" u="sng" dirty="0" smtClean="0">
                <a:solidFill>
                  <a:srgbClr val="FF0000"/>
                </a:solidFill>
              </a:rPr>
              <a:t>দীর্ঘকালীন প্রবনতা পরিমাপের উদ্দেশ্য হলোঃ</a:t>
            </a:r>
          </a:p>
          <a:p>
            <a:pPr>
              <a:buFont typeface="Wingdings" pitchFamily="2" charset="2"/>
              <a:buChar char="q"/>
            </a:pPr>
            <a:r>
              <a:rPr lang="bn-IN" sz="1800" dirty="0" smtClean="0"/>
              <a:t>কালীন সারির অতীত তথ্যসমূহের উর্দ্ধ বা নিম্নগতির প্রবনতা নিরূপণ করা।</a:t>
            </a:r>
          </a:p>
          <a:p>
            <a:pPr>
              <a:buFont typeface="Wingdings" pitchFamily="2" charset="2"/>
              <a:buChar char="q"/>
            </a:pPr>
            <a:r>
              <a:rPr lang="bn-IN" sz="1800" dirty="0" smtClean="0"/>
              <a:t>অতীত প্রবনতার উপর নির্ভর করে চলকের মান সম্পর্কে ভবিষ্যৎদ্বাণী করা। </a:t>
            </a:r>
          </a:p>
          <a:p>
            <a:pPr>
              <a:buFont typeface="Wingdings" pitchFamily="2" charset="2"/>
              <a:buChar char="q"/>
            </a:pPr>
            <a:r>
              <a:rPr lang="bn-IN" sz="1800" dirty="0" smtClean="0"/>
              <a:t>সাধারণ গতির প্রভাব দূর করে অন্যান্য উপাদান-যেমন </a:t>
            </a:r>
            <a:r>
              <a:rPr lang="bn-IN" sz="1800" dirty="0" smtClean="0"/>
              <a:t>ঋতুজ ভেদ </a:t>
            </a:r>
            <a:r>
              <a:rPr lang="bn-IN" sz="1800" dirty="0" smtClean="0"/>
              <a:t>,</a:t>
            </a:r>
            <a:r>
              <a:rPr lang="bn-IN" sz="1800" dirty="0" smtClean="0"/>
              <a:t> চক্র </a:t>
            </a:r>
            <a:r>
              <a:rPr lang="bn-IN" sz="1800" dirty="0" smtClean="0"/>
              <a:t>ক্রমিক</a:t>
            </a:r>
            <a:r>
              <a:rPr lang="bn-IN" sz="1800" dirty="0" smtClean="0"/>
              <a:t> পরিবর্তন</a:t>
            </a:r>
            <a:r>
              <a:rPr lang="bn-IN" sz="1800" dirty="0" smtClean="0"/>
              <a:t> ,</a:t>
            </a:r>
            <a:r>
              <a:rPr lang="bn-IN" sz="1800" dirty="0" smtClean="0"/>
              <a:t> </a:t>
            </a:r>
            <a:r>
              <a:rPr lang="bn-IN" sz="1800" dirty="0" smtClean="0"/>
              <a:t>অনিয়মিত ভেদ পরিবর্তন।</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a:blipFill>
            <a:blip r:embed="rId2"/>
            <a:tile tx="0" ty="0" sx="100000" sy="100000" flip="none" algn="tl"/>
          </a:blipFill>
          <a:scene3d>
            <a:camera prst="orthographicFront"/>
            <a:lightRig rig="threePt" dir="t"/>
          </a:scene3d>
          <a:sp3d contourW="19050" prstMaterial="plastic">
            <a:bevelT w="6350" h="82550"/>
            <a:bevelB w="82550" h="82550"/>
            <a:contourClr>
              <a:schemeClr val="accent1"/>
            </a:contourClr>
          </a:sp3d>
        </p:spPr>
        <p:txBody>
          <a:bodyPr>
            <a:normAutofit/>
          </a:bodyPr>
          <a:lstStyle/>
          <a:p>
            <a:pPr>
              <a:buNone/>
            </a:pPr>
            <a:r>
              <a:rPr lang="bn-IN" sz="3600" u="sng" dirty="0" smtClean="0">
                <a:solidFill>
                  <a:srgbClr val="FF0000"/>
                </a:solidFill>
                <a:effectLst>
                  <a:outerShdw blurRad="38100" dist="38100" dir="2700000" algn="tl">
                    <a:srgbClr val="000000">
                      <a:alpha val="43137"/>
                    </a:srgbClr>
                  </a:outerShdw>
                </a:effectLst>
              </a:rPr>
              <a:t>ঋতুজ ভেদ </a:t>
            </a:r>
            <a:r>
              <a:rPr lang="bn-IN" sz="3600" b="1" u="sng" dirty="0" smtClean="0">
                <a:solidFill>
                  <a:srgbClr val="FF0000"/>
                </a:solidFill>
                <a:effectLst>
                  <a:outerShdw blurRad="38100" dist="38100" dir="2700000" algn="tl">
                    <a:srgbClr val="000000">
                      <a:alpha val="43137"/>
                    </a:srgbClr>
                  </a:outerShdw>
                </a:effectLst>
              </a:rPr>
              <a:t>(</a:t>
            </a:r>
            <a:r>
              <a:rPr lang="en-US" sz="3600" b="1" u="sng" dirty="0" smtClean="0">
                <a:solidFill>
                  <a:srgbClr val="FF0000"/>
                </a:solidFill>
                <a:effectLst>
                  <a:outerShdw blurRad="38100" dist="38100" dir="2700000" algn="tl">
                    <a:srgbClr val="000000">
                      <a:alpha val="43137"/>
                    </a:srgbClr>
                  </a:outerShdw>
                </a:effectLst>
              </a:rPr>
              <a:t>Seasonal Variation):</a:t>
            </a:r>
            <a:endParaRPr lang="bn-IN" sz="3600" b="1" u="sng" dirty="0" smtClean="0">
              <a:solidFill>
                <a:srgbClr val="FF0000"/>
              </a:solidFill>
              <a:effectLst>
                <a:outerShdw blurRad="38100" dist="38100" dir="2700000" algn="tl">
                  <a:srgbClr val="000000">
                    <a:alpha val="43137"/>
                  </a:srgbClr>
                </a:outerShdw>
              </a:effectLst>
            </a:endParaRPr>
          </a:p>
          <a:p>
            <a:pPr>
              <a:buNone/>
            </a:pPr>
            <a:r>
              <a:rPr lang="bn-IN" sz="1800" dirty="0" smtClean="0"/>
              <a:t>ঋতুজ </a:t>
            </a:r>
            <a:r>
              <a:rPr lang="bn-IN" sz="1800" dirty="0" smtClean="0"/>
              <a:t>ভেদ</a:t>
            </a:r>
            <a:r>
              <a:rPr lang="en-US" sz="1800" dirty="0" smtClean="0"/>
              <a:t> </a:t>
            </a:r>
            <a:r>
              <a:rPr lang="bn-IN" sz="1800" dirty="0" smtClean="0"/>
              <a:t> বলতে স্বল্প সময়ের পরিবর্তনশীলতা বঝায়। </a:t>
            </a:r>
            <a:r>
              <a:rPr lang="bn-IN" sz="1800" dirty="0" smtClean="0"/>
              <a:t>কালীন সারির </a:t>
            </a:r>
            <a:r>
              <a:rPr lang="bn-IN" sz="1800" dirty="0" smtClean="0"/>
              <a:t>এমন কিছু পরিবর্তন আছে যা সাপ্তাহিক ,মাসিক,ত্রৈমাসিক বা ষাণ্মাসিক হতে পারে।এ ধরণের পরিবর্তন সাধারণতঃ বাণিজ্যিক ও অর্থনৈতিক বিভিন্ন করমকান্ডের ক্ষেত্রে পরিলক্ষিত হয়। এ ধরণের পরিবর্তন এক বৎসর সময়কালের মধ্যে যে কোন কোন ক্ষেত্রে প্রতি বৎসর একই সময় বা কাছাকাছি সময়ে হতে পারে। যেমন বর্ষাকালে ছাতার চাহিদা,শীত কালে গরম কাপড়ের চাহিদা,গ্রীষ্মকালে ঠাণ্ডা পানীয়ের চাহিদা। এই ধরনের পরিবর্তন যা এক বছরের কম্ সময়ের ভিতর নিয়মিত ও পর্যায় ক্রমিকভাবে সংঘটিত হয় তাকেই </a:t>
            </a:r>
            <a:r>
              <a:rPr lang="bn-IN" sz="1800" dirty="0" smtClean="0"/>
              <a:t>ঋতুজ ভেদ</a:t>
            </a:r>
            <a:r>
              <a:rPr lang="en-US" sz="1800" dirty="0" smtClean="0"/>
              <a:t> </a:t>
            </a:r>
            <a:r>
              <a:rPr lang="bn-IN" sz="1800" dirty="0" smtClean="0"/>
              <a:t> বপ্লা হয়।</a:t>
            </a:r>
          </a:p>
          <a:p>
            <a:pPr>
              <a:buNone/>
            </a:pPr>
            <a:endParaRPr lang="bn-IN" sz="1800" dirty="0" smtClean="0"/>
          </a:p>
          <a:p>
            <a:pPr>
              <a:buNone/>
            </a:pPr>
            <a:r>
              <a:rPr lang="bn-IN" sz="2400" u="sng" dirty="0" smtClean="0">
                <a:solidFill>
                  <a:srgbClr val="FF0000"/>
                </a:solidFill>
              </a:rPr>
              <a:t>ঋতুজ </a:t>
            </a:r>
            <a:r>
              <a:rPr lang="bn-IN" sz="2400" u="sng" dirty="0" smtClean="0">
                <a:solidFill>
                  <a:srgbClr val="FF0000"/>
                </a:solidFill>
              </a:rPr>
              <a:t>ভেদের কারণঃ</a:t>
            </a:r>
          </a:p>
          <a:p>
            <a:pPr marL="457200" indent="-457200">
              <a:buFont typeface="+mj-lt"/>
              <a:buAutoNum type="arabicPeriod"/>
            </a:pPr>
            <a:r>
              <a:rPr lang="bn-IN" sz="1800" dirty="0" smtClean="0"/>
              <a:t>প্রাকৃতিক শক্তির প্রভাব।</a:t>
            </a:r>
          </a:p>
          <a:p>
            <a:pPr marL="457200" indent="-457200">
              <a:buFont typeface="+mj-lt"/>
              <a:buAutoNum type="arabicPeriod"/>
            </a:pPr>
            <a:r>
              <a:rPr lang="bn-IN" sz="1800" dirty="0" smtClean="0"/>
              <a:t>মানুষের রুচি বা অভ্যাস পরিবর্তনের প্রভাব।</a:t>
            </a:r>
          </a:p>
          <a:p>
            <a:pPr marL="457200" indent="-457200">
              <a:buNone/>
            </a:pPr>
            <a:endParaRPr lang="bn-IN" sz="1800" dirty="0" smtClean="0"/>
          </a:p>
          <a:p>
            <a:pPr marL="457200" indent="-457200">
              <a:buNone/>
            </a:pPr>
            <a:r>
              <a:rPr lang="bn-IN" sz="1800" dirty="0" smtClean="0"/>
              <a:t>আবহাওয়া ও জল পরিবর্তনএ কিছু কিছু পরিবর্তন লক্ষ্য করা যায়।যেমন শীতকালে </a:t>
            </a:r>
            <a:r>
              <a:rPr lang="bn-IN" sz="1800" dirty="0" smtClean="0"/>
              <a:t>গরম কাপড়ের চাহিদা,গ্রীষ্মকালে </a:t>
            </a:r>
            <a:r>
              <a:rPr lang="bn-IN" sz="1800" dirty="0" smtClean="0"/>
              <a:t>বৈদ্যুতিক পাখা,</a:t>
            </a:r>
            <a:r>
              <a:rPr lang="bn-IN" sz="1800" dirty="0" smtClean="0"/>
              <a:t> ঠাণ্ডা </a:t>
            </a:r>
            <a:r>
              <a:rPr lang="bn-IN" sz="1800" dirty="0" smtClean="0"/>
              <a:t>পানীয় ইত্যাদির চাহিদা,বর্ষাকালে</a:t>
            </a:r>
            <a:r>
              <a:rPr lang="bn-IN" sz="1800" dirty="0" smtClean="0"/>
              <a:t> ছাতার </a:t>
            </a:r>
            <a:r>
              <a:rPr lang="bn-IN" sz="1800" dirty="0" smtClean="0"/>
              <a:t>চাহিদা বৃদ্ধি পায়।এসব </a:t>
            </a:r>
            <a:r>
              <a:rPr lang="bn-IN" sz="1800" dirty="0" smtClean="0"/>
              <a:t>ঋতুজ </a:t>
            </a:r>
            <a:r>
              <a:rPr lang="bn-IN" sz="1800" dirty="0" smtClean="0"/>
              <a:t>ভেদের জন্য আভাওয়া দায়ী।</a:t>
            </a:r>
          </a:p>
          <a:p>
            <a:pPr marL="457200" indent="-457200">
              <a:buNone/>
            </a:pPr>
            <a:r>
              <a:rPr lang="bn-IN" sz="1800" dirty="0" smtClean="0"/>
              <a:t>	</a:t>
            </a:r>
            <a:r>
              <a:rPr lang="bn-IN" sz="1800" dirty="0" smtClean="0"/>
              <a:t>	মানুষের অভ্যাস, ফ্যাশন বা প্রথার কারনে কিছু কিছু স্বল্পকালীন </a:t>
            </a:r>
            <a:r>
              <a:rPr lang="bn-IN" sz="1800" dirty="0" smtClean="0"/>
              <a:t>পরিবর্তন </a:t>
            </a:r>
            <a:r>
              <a:rPr lang="bn-IN" sz="1800" dirty="0" smtClean="0"/>
              <a:t>লক্ষ্য করা যায়। যেমন ঈদ বা পূজার সময় নুতন কাপড়ের চাহিদা বৃদ্ধি পায়।</a:t>
            </a:r>
          </a:p>
        </p:txBody>
      </p:sp>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534400" cy="369332"/>
          </a:xfrm>
          <a:prstGeom prst="rect">
            <a:avLst/>
          </a:prstGeom>
          <a:noFill/>
        </p:spPr>
        <p:txBody>
          <a:bodyPr wrap="square" rtlCol="0">
            <a:spAutoFit/>
          </a:bodyPr>
          <a:lstStyle/>
          <a:p>
            <a:endParaRPr lang="en-US" dirty="0"/>
          </a:p>
        </p:txBody>
      </p:sp>
      <p:sp>
        <p:nvSpPr>
          <p:cNvPr id="10" name="Title 9"/>
          <p:cNvSpPr>
            <a:spLocks noGrp="1"/>
          </p:cNvSpPr>
          <p:nvPr>
            <p:ph type="title"/>
          </p:nvPr>
        </p:nvSpPr>
        <p:spPr>
          <a:solidFill>
            <a:schemeClr val="bg1"/>
          </a:solidFill>
        </p:spPr>
        <p:txBody>
          <a:bodyPr>
            <a:noAutofit/>
          </a:bodyPr>
          <a:lstStyle/>
          <a:p>
            <a:r>
              <a:rPr lang="bn-IN" sz="3600" u="sng" dirty="0" smtClean="0">
                <a:solidFill>
                  <a:srgbClr val="FF0000"/>
                </a:solidFill>
                <a:effectLst>
                  <a:outerShdw blurRad="38100" dist="38100" dir="2700000" algn="tl">
                    <a:srgbClr val="000000">
                      <a:alpha val="43137"/>
                    </a:srgbClr>
                  </a:outerShdw>
                </a:effectLst>
              </a:rPr>
              <a:t>চক্রক্রমিক পরিবর্তন (</a:t>
            </a:r>
            <a:r>
              <a:rPr lang="en-US" sz="3600" u="sng" dirty="0" smtClean="0">
                <a:solidFill>
                  <a:srgbClr val="FF0000"/>
                </a:solidFill>
                <a:effectLst>
                  <a:outerShdw blurRad="38100" dist="38100" dir="2700000" algn="tl">
                    <a:srgbClr val="000000">
                      <a:alpha val="43137"/>
                    </a:srgbClr>
                  </a:outerShdw>
                </a:effectLst>
              </a:rPr>
              <a:t>Cyclical </a:t>
            </a:r>
            <a:r>
              <a:rPr lang="en-US" sz="3600" u="sng" dirty="0" smtClean="0">
                <a:solidFill>
                  <a:srgbClr val="FF0000"/>
                </a:solidFill>
                <a:effectLst>
                  <a:outerShdw blurRad="38100" dist="38100" dir="2700000" algn="tl">
                    <a:srgbClr val="000000">
                      <a:alpha val="43137"/>
                    </a:srgbClr>
                  </a:outerShdw>
                </a:effectLst>
              </a:rPr>
              <a:t>F</a:t>
            </a:r>
            <a:r>
              <a:rPr lang="en-US" sz="3600" u="sng" dirty="0" smtClean="0">
                <a:solidFill>
                  <a:srgbClr val="FF0000"/>
                </a:solidFill>
                <a:effectLst>
                  <a:outerShdw blurRad="38100" dist="38100" dir="2700000" algn="tl">
                    <a:srgbClr val="000000">
                      <a:alpha val="43137"/>
                    </a:srgbClr>
                  </a:outerShdw>
                </a:effectLst>
              </a:rPr>
              <a:t>luctuation)</a:t>
            </a:r>
            <a:endParaRPr lang="en-US" sz="3600" u="sng" dirty="0">
              <a:solidFill>
                <a:srgbClr val="FF0000"/>
              </a:solidFill>
              <a:effectLst>
                <a:outerShdw blurRad="38100" dist="38100" dir="2700000" algn="tl">
                  <a:srgbClr val="000000">
                    <a:alpha val="43137"/>
                  </a:srgbClr>
                </a:outerShdw>
              </a:effectLst>
            </a:endParaRPr>
          </a:p>
        </p:txBody>
      </p:sp>
      <p:sp>
        <p:nvSpPr>
          <p:cNvPr id="11" name="Content Placeholder 10"/>
          <p:cNvSpPr>
            <a:spLocks noGrp="1"/>
          </p:cNvSpPr>
          <p:nvPr>
            <p:ph idx="1"/>
          </p:nvPr>
        </p:nvSpPr>
        <p:spPr/>
        <p:txBody>
          <a:bodyPr>
            <a:normAutofit/>
          </a:bodyPr>
          <a:lstStyle/>
          <a:p>
            <a:pPr>
              <a:buNone/>
            </a:pPr>
            <a:r>
              <a:rPr lang="bn-IN" sz="1800" dirty="0" smtClean="0"/>
              <a:t>কালীন সারীর তথ্যমানের দীর্ঘমেয়াদী পরিবর্তন লক্ষ্য করা যায়।কোন জিনিসের উৎপাদন বা মূল্য বৃদ্ধি পেয়ে এ সময় সর্বোচ্চ অবস্থানে পৌছে। আবার হ্রাস পেয়ে সর্বনিম্ন অবস্থানে আসতে পারে।এরূপ পরিবর্তন </a:t>
            </a:r>
            <a:r>
              <a:rPr lang="bn-IN" sz="1800" dirty="0" smtClean="0"/>
              <a:t>এক বছরের </a:t>
            </a:r>
            <a:r>
              <a:rPr lang="bn-IN" sz="1800" dirty="0" smtClean="0"/>
              <a:t>বেশী সময়ের মধ্যে সংঘটিট হলে তাকে দীর্ঘমেয়াদী পরিবর্তন বলে। সর্বনিম্ন অবস্থান হতে বৃ্দধি পেয়ে সর্বোচ্চ অবস্থানে গিয়ে পুন্রিয় হ্রাস পেয়ে সর্বনিম্ন অবস্থানে আসা কে এক চক্র বলে এবং এরূপ পরিবরতঙ্কে চক্রক্রমিক পরিবর্তন বলা হয়। সাধারণতঃচক্রক্রমিক পর্যায়কাল তিন বছর হতে নয় দশ বছরের মধ্যে পরিবর্তিত হয়। কোন জিনিসের উৎপাদন বা মূল্যের পরিবর্তনের গতি প্রকৃ্তি সঠিকভাবে জানতে হলে চক্রক্রমিক পরিবর্তন সম্পর্কের ধারণা থাকা আবশ্যক।</a:t>
            </a:r>
            <a:endParaRPr lang="en-US" sz="1800" dirty="0"/>
          </a:p>
        </p:txBody>
      </p:sp>
    </p:spTree>
  </p:cSld>
  <p:clrMapOvr>
    <a:masterClrMapping/>
  </p:clrMapOvr>
  <p:transition>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bn-IN" sz="1800" dirty="0" smtClean="0"/>
              <a:t>গতি ধারা, </a:t>
            </a:r>
            <a:r>
              <a:rPr lang="bn-IN" sz="1800" dirty="0" smtClean="0"/>
              <a:t>ঋতুজ </a:t>
            </a:r>
            <a:r>
              <a:rPr lang="bn-IN" sz="1800" dirty="0" smtClean="0"/>
              <a:t>ভেদ কিংবা চক্রক্রমিক পরিবর্তন ছাড়াও অন্যান্য বিভিন্ন কারণে কালীন সারিতে পরিবর্তন হয়ে থাকে।এরূপ পরিবর্তনকে অনিয়মিতভেদ বলা হয় । অনিয়মিত ভেদের বিষয়টি পূর্বাহ্নে বুঝা যায় না। অর্থাৎ এরূপ পরিবর্তন ঘটার কারণ অনিশ্চিত ও অনিয়মিত। যেমন-বন্যা,খরা, ভূমিকম্প,যুদ্ধ বিগ্রহ, রাজনৈতিক পরিস্থিতি ইত্যাদি। এসব নিয়ন্রনবহিরভূত কারণে কালীন সারির অপ্রত্যাশিত ও অস্বাভাবিক পরিবর্তনই অনিয়মিত পরবরতন।</a:t>
            </a:r>
            <a:endParaRPr lang="en-US" sz="1800" dirty="0"/>
          </a:p>
        </p:txBody>
      </p:sp>
      <p:sp>
        <p:nvSpPr>
          <p:cNvPr id="3" name="Title 2"/>
          <p:cNvSpPr>
            <a:spLocks noGrp="1"/>
          </p:cNvSpPr>
          <p:nvPr>
            <p:ph type="title"/>
          </p:nvPr>
        </p:nvSpPr>
        <p:spPr/>
        <p:txBody>
          <a:bodyPr>
            <a:noAutofit/>
          </a:bodyPr>
          <a:lstStyle/>
          <a:p>
            <a:r>
              <a:rPr lang="bn-IN" sz="3600" u="sng" spc="-150" dirty="0" smtClean="0">
                <a:solidFill>
                  <a:srgbClr val="FF0000"/>
                </a:solidFill>
              </a:rPr>
              <a:t>অনিয়মিত বা অনিশ্চিত গতি (</a:t>
            </a:r>
            <a:r>
              <a:rPr lang="en-US" sz="3600" u="sng" spc="-150" dirty="0" err="1" smtClean="0">
                <a:solidFill>
                  <a:srgbClr val="FF0000"/>
                </a:solidFill>
              </a:rPr>
              <a:t>Irregulor</a:t>
            </a:r>
            <a:r>
              <a:rPr lang="en-US" sz="3600" u="sng" spc="-150" dirty="0" smtClean="0">
                <a:solidFill>
                  <a:srgbClr val="FF0000"/>
                </a:solidFill>
              </a:rPr>
              <a:t> movement)</a:t>
            </a:r>
            <a:endParaRPr lang="en-US" sz="3600" u="sng" spc="-150"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590800"/>
            <a:ext cx="8001000" cy="3416491"/>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buFont typeface="Wingdings" pitchFamily="2" charset="2"/>
              <a:buChar char="Ø"/>
            </a:pPr>
            <a:r>
              <a:rPr lang="bn-IN" dirty="0" smtClean="0"/>
              <a:t>কালীন সারি</a:t>
            </a:r>
            <a:r>
              <a:rPr lang="bn-IN" dirty="0" smtClean="0"/>
              <a:t> </a:t>
            </a:r>
            <a:r>
              <a:rPr lang="bn-IN" dirty="0" smtClean="0"/>
              <a:t>কাকে বলে ?কত প্রকার ও কী কী? </a:t>
            </a:r>
            <a:endParaRPr lang="en-US" dirty="0"/>
          </a:p>
        </p:txBody>
      </p:sp>
      <p:sp>
        <p:nvSpPr>
          <p:cNvPr id="2" name="Title 1"/>
          <p:cNvSpPr>
            <a:spLocks noGrp="1"/>
          </p:cNvSpPr>
          <p:nvPr>
            <p:ph type="title"/>
          </p:nvPr>
        </p:nvSpPr>
        <p:spPr>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lstStyle/>
          <a:p>
            <a:r>
              <a:rPr lang="bn-IN" dirty="0" smtClean="0"/>
              <a:t>বাড়ীর কাজ </a:t>
            </a:r>
            <a:endParaRPr lang="en-US" dirty="0"/>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35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181600"/>
          </a:xfrm>
        </p:spPr>
        <p:txBody>
          <a:bodyPr>
            <a:normAutofit/>
          </a:bodyPr>
          <a:lstStyle/>
          <a:p>
            <a:pPr algn="just">
              <a:buNone/>
            </a:pPr>
            <a:r>
              <a:rPr lang="bn-IN" sz="6000" dirty="0" smtClean="0"/>
              <a:t>      </a:t>
            </a:r>
            <a:r>
              <a:rPr lang="bn-IN" sz="10000" dirty="0" smtClean="0"/>
              <a:t>ধন্যবাদ</a:t>
            </a:r>
            <a:r>
              <a:rPr lang="bn-IN" sz="9600" dirty="0" smtClean="0"/>
              <a:t> </a:t>
            </a:r>
            <a:endParaRPr lang="en-US" sz="9600" dirty="0"/>
          </a:p>
        </p:txBody>
      </p:sp>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292</TotalTime>
  <Words>529</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কালীন সারি (time series)</vt:lpstr>
      <vt:lpstr>Slide 3</vt:lpstr>
      <vt:lpstr>Slide 4</vt:lpstr>
      <vt:lpstr>চক্রক্রমিক পরিবর্তন (Cyclical Fluctuation)</vt:lpstr>
      <vt:lpstr>অনিয়মিত বা অনিশ্চিত গতি (Irregulor movement)</vt:lpstr>
      <vt:lpstr>বাড়ীর কাজ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Shahidul Islam</dc:creator>
  <cp:lastModifiedBy>Mr. Shahidul Islam</cp:lastModifiedBy>
  <cp:revision>248</cp:revision>
  <dcterms:created xsi:type="dcterms:W3CDTF">2007-12-31T18:01:46Z</dcterms:created>
  <dcterms:modified xsi:type="dcterms:W3CDTF">2007-12-31T19:45:41Z</dcterms:modified>
</cp:coreProperties>
</file>